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7" r:id="rId15"/>
    <p:sldId id="279" r:id="rId16"/>
    <p:sldId id="270" r:id="rId17"/>
    <p:sldId id="276" r:id="rId18"/>
    <p:sldId id="271" r:id="rId19"/>
    <p:sldId id="280" r:id="rId20"/>
    <p:sldId id="272" r:id="rId21"/>
    <p:sldId id="273" r:id="rId22"/>
    <p:sldId id="274" r:id="rId23"/>
    <p:sldId id="281" r:id="rId24"/>
    <p:sldId id="275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K Grotesk Bold" panose="020B0604020202020204" charset="0"/>
      <p:regular r:id="rId31"/>
    </p:embeddedFont>
    <p:embeddedFont>
      <p:font typeface="HK Grotesk Medium" panose="020B0604020202020204" charset="0"/>
      <p:regular r:id="rId32"/>
    </p:embeddedFont>
    <p:embeddedFont>
      <p:font typeface="Open Sans Extra Bold" panose="020B0604020202020204" charset="0"/>
      <p:regular r:id="rId33"/>
    </p:embeddedFont>
    <p:embeddedFont>
      <p:font typeface="Roboto" panose="02000000000000000000" pitchFamily="2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5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61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9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A5354-0D9E-4597-A0EC-9CFA47D00907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EC903-A4EF-4192-B7DA-BC8C054E4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EC903-A4EF-4192-B7DA-BC8C054E41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8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hyperlink" Target="https://www.conventionalcommits.org/en/v1.0.0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typicode.github.io/husky/#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574533"/>
            <a:ext cx="7706900" cy="5137933"/>
            <a:chOff x="0" y="0"/>
            <a:chExt cx="10275866" cy="68505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234470" y="3477622"/>
            <a:ext cx="10200513" cy="166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HK Grotesk Bold"/>
              </a:rPr>
              <a:t>Dasar Git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21934" y="5136903"/>
            <a:ext cx="7073904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HK Grotesk Medium"/>
              </a:rPr>
              <a:t>GrowUp Mini Series Course #2 - June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853297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D5E6C"/>
                </a:solidFill>
                <a:latin typeface="HK Grotesk Bold"/>
              </a:rPr>
              <a:t>Perintah Lainnya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834983"/>
            <a:ext cx="4855417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git fetch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548629"/>
            <a:ext cx="4855417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git reset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94364C5-33B3-717B-F433-A6F5B4C193EA}"/>
              </a:ext>
            </a:extLst>
          </p:cNvPr>
          <p:cNvGrpSpPr/>
          <p:nvPr/>
        </p:nvGrpSpPr>
        <p:grpSpPr>
          <a:xfrm>
            <a:off x="13563600" y="-1714500"/>
            <a:ext cx="6168038" cy="4114800"/>
            <a:chOff x="0" y="0"/>
            <a:chExt cx="10275866" cy="6850578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B5B25F59-28B8-B472-EC57-146BD2F27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E668E64C-AB80-EE6F-0E48-8E8C6C63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93" t="24199" r="4723" b="553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33715" y="3315430"/>
            <a:ext cx="6506485" cy="3419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3"/>
              </a:lnSpc>
              <a:spcBef>
                <a:spcPct val="0"/>
              </a:spcBef>
            </a:pPr>
            <a:r>
              <a:rPr lang="en-US" sz="11194" dirty="0">
                <a:solidFill>
                  <a:srgbClr val="FF5968"/>
                </a:solidFill>
                <a:latin typeface="HK Grotesk Medium"/>
              </a:rPr>
              <a:t>Chapter 3</a:t>
            </a:r>
          </a:p>
          <a:p>
            <a:pPr algn="ctr">
              <a:lnSpc>
                <a:spcPts val="13433"/>
              </a:lnSpc>
              <a:spcBef>
                <a:spcPct val="0"/>
              </a:spcBef>
            </a:pPr>
            <a:r>
              <a:rPr lang="en-US" sz="11194" dirty="0">
                <a:solidFill>
                  <a:srgbClr val="FFFFFF"/>
                </a:solidFill>
                <a:latin typeface="HK Grotesk Medium"/>
              </a:rPr>
              <a:t>Branching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82" t="1341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05693" y="2879408"/>
            <a:ext cx="12476613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Git memungkinkan kita untuk memiliki beberapa versi kode dan perubahan dengan menerapkan </a:t>
            </a:r>
            <a:r>
              <a:rPr lang="en-US" sz="3600">
                <a:solidFill>
                  <a:srgbClr val="FD5E6C"/>
                </a:solidFill>
                <a:latin typeface="HK Grotesk Medium"/>
              </a:rPr>
              <a:t>branching.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FD5E6C"/>
              </a:solidFill>
              <a:latin typeface="HK Grotesk Medium"/>
            </a:endParaRP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Perubahan pada satu branch,</a:t>
            </a:r>
            <a:r>
              <a:rPr lang="en-US" sz="3600">
                <a:solidFill>
                  <a:srgbClr val="FC616F"/>
                </a:solidFill>
                <a:latin typeface="HK Grotesk Medium"/>
              </a:rPr>
              <a:t> tidak akan mengganggu branch lainnya</a:t>
            </a:r>
            <a:r>
              <a:rPr lang="en-US" sz="3600">
                <a:solidFill>
                  <a:srgbClr val="FFFFFF"/>
                </a:solidFill>
                <a:latin typeface="HK Grotesk Medium"/>
              </a:rPr>
              <a:t>, hal ini akan sangat menguntungkan, terutama jika kita sedang berkolaborasi untuk mengembangkan beberapa fitur yang berbeda.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05693" y="3198495"/>
            <a:ext cx="12476613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Medium"/>
              </a:rPr>
              <a:t>Fitur branching tidak hanya memungkinkan perubahan terjadi pada tempat yang berbeda, tapi juga memungkinkan kita untuk </a:t>
            </a:r>
            <a:r>
              <a:rPr lang="en-US" sz="3600">
                <a:solidFill>
                  <a:srgbClr val="FC616F"/>
                </a:solidFill>
                <a:latin typeface="HK Grotesk Medium"/>
              </a:rPr>
              <a:t>menggabungkan perubahan dari masing-masing branch tersebut ke satu sumbe</a:t>
            </a:r>
            <a:r>
              <a:rPr lang="en-US" sz="3600">
                <a:solidFill>
                  <a:srgbClr val="FFFFFF"/>
                </a:solidFill>
                <a:latin typeface="HK Grotesk Medium"/>
              </a:rPr>
              <a:t>r, baik ke salah satu dari branch yang terlibat, atau ke branch lainnya.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05693" y="-1313662"/>
            <a:ext cx="17373500" cy="172787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775" y="3863045"/>
            <a:ext cx="13431899" cy="10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git checkout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3775" y="5361987"/>
            <a:ext cx="7011254" cy="10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git merge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3775" y="857250"/>
            <a:ext cx="16507425" cy="1557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Perintah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yang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bakal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digunakan</a:t>
            </a:r>
            <a:endParaRPr lang="en-US" sz="9000" dirty="0">
              <a:solidFill>
                <a:srgbClr val="FD5E6C"/>
              </a:solidFill>
              <a:latin typeface="HK Grotesk Bold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82BC2546-F84C-74A7-D52D-7DB19143FBC6}"/>
              </a:ext>
            </a:extLst>
          </p:cNvPr>
          <p:cNvGrpSpPr/>
          <p:nvPr/>
        </p:nvGrpSpPr>
        <p:grpSpPr>
          <a:xfrm>
            <a:off x="13411200" y="8039100"/>
            <a:ext cx="6168038" cy="4114800"/>
            <a:chOff x="0" y="0"/>
            <a:chExt cx="10275866" cy="685057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96487D3-980C-208D-02E5-B8FCA25FF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95F9897-CFFB-A713-ACE9-413990CFB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478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062" y="3543300"/>
            <a:ext cx="13431899" cy="191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D5E6C"/>
                </a:solidFill>
                <a:latin typeface="HK Grotesk Bold"/>
              </a:rPr>
              <a:t>Fast Forward 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: Merging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dengan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jalur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linear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dari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branch 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fitur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ke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branch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utama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/ target.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3775" y="857250"/>
            <a:ext cx="16507425" cy="1557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D5E6C"/>
                </a:solidFill>
                <a:latin typeface="HK Grotesk Bold"/>
              </a:rPr>
              <a:t>2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Tipe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Merging Branch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87249D9-D7E9-8FFC-3C0F-482D5E7FB77B}"/>
              </a:ext>
            </a:extLst>
          </p:cNvPr>
          <p:cNvSpPr txBox="1"/>
          <p:nvPr/>
        </p:nvSpPr>
        <p:spPr>
          <a:xfrm>
            <a:off x="728062" y="5981700"/>
            <a:ext cx="13431899" cy="29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D5E6C"/>
                </a:solidFill>
                <a:latin typeface="HK Grotesk Bold"/>
              </a:rPr>
              <a:t>3-Way-Merging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: Merging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dengan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back-tracking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terlebih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dahulu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dikarenakan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terjadi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perubahan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pada branch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utama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/ target.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77CCD9C-94FD-B82F-FF8E-92CCC449338B}"/>
              </a:ext>
            </a:extLst>
          </p:cNvPr>
          <p:cNvGrpSpPr/>
          <p:nvPr/>
        </p:nvGrpSpPr>
        <p:grpSpPr>
          <a:xfrm>
            <a:off x="13563600" y="-1087800"/>
            <a:ext cx="6168038" cy="4114800"/>
            <a:chOff x="0" y="0"/>
            <a:chExt cx="10275866" cy="6850578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36BD93E7-EE42-2BAF-3217-0BD776F1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714B7FD3-7264-BA29-1ACF-1B8E126F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222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3030" y="2107265"/>
            <a:ext cx="6693899" cy="65600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996853" y="3324955"/>
            <a:ext cx="9291147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400" dirty="0">
                <a:solidFill>
                  <a:srgbClr val="FF5968"/>
                </a:solidFill>
                <a:latin typeface="HK Grotesk Medium"/>
              </a:rPr>
              <a:t>Chapter 4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400" dirty="0" err="1">
                <a:solidFill>
                  <a:srgbClr val="FFFFFF"/>
                </a:solidFill>
                <a:latin typeface="HK Grotesk Medium"/>
              </a:rPr>
              <a:t>Menggunakan</a:t>
            </a:r>
            <a:r>
              <a:rPr lang="en-US" sz="84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8400" dirty="0" err="1">
                <a:solidFill>
                  <a:srgbClr val="FFFFFF"/>
                </a:solidFill>
                <a:latin typeface="HK Grotesk Medium"/>
              </a:rPr>
              <a:t>Github</a:t>
            </a:r>
            <a:endParaRPr lang="en-US" sz="8400" dirty="0">
              <a:solidFill>
                <a:srgbClr val="FFFFFF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775" y="3863045"/>
            <a:ext cx="13431899" cy="10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git remote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3775" y="5361987"/>
            <a:ext cx="7011254" cy="100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git status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775" y="6860587"/>
            <a:ext cx="15059625" cy="1009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 dirty="0">
                <a:solidFill>
                  <a:srgbClr val="FFFFFF"/>
                </a:solidFill>
                <a:latin typeface="HK Grotesk Bold"/>
              </a:rPr>
              <a:t>git push –u / git push –-set-upstream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3775" y="857250"/>
            <a:ext cx="14450025" cy="1557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Beberapa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Perintah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Penting</a:t>
            </a:r>
            <a:endParaRPr lang="en-US" sz="9000" dirty="0">
              <a:solidFill>
                <a:srgbClr val="FD5E6C"/>
              </a:solidFill>
              <a:latin typeface="HK Grotesk Bold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1AF7118F-0B0D-54C9-B10A-830BE272B99C}"/>
              </a:ext>
            </a:extLst>
          </p:cNvPr>
          <p:cNvGrpSpPr/>
          <p:nvPr/>
        </p:nvGrpSpPr>
        <p:grpSpPr>
          <a:xfrm>
            <a:off x="13868400" y="8359187"/>
            <a:ext cx="6168038" cy="4114800"/>
            <a:chOff x="0" y="0"/>
            <a:chExt cx="10275866" cy="685057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6ED64052-8A79-721D-2E3C-D9C0D4C8E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C768EB1B-CC09-AEB1-5F2D-1002D52D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34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3775" y="3863045"/>
            <a:ext cx="13431899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Bikin repository untuk kolaborasi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3775" y="5361987"/>
            <a:ext cx="7011254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Pull Request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775" y="6860587"/>
            <a:ext cx="5394377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Merge PR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3775" y="857250"/>
            <a:ext cx="1294272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D5E6C"/>
                </a:solidFill>
                <a:latin typeface="HK Grotesk Bold"/>
              </a:rPr>
              <a:t>Yang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bakal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kita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</a:t>
            </a: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lakuin</a:t>
            </a:r>
            <a:endParaRPr lang="en-US" sz="9000" dirty="0">
              <a:solidFill>
                <a:srgbClr val="FD5E6C"/>
              </a:solidFill>
              <a:latin typeface="HK Grotesk Bold"/>
            </a:endParaRP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B49873A-BDCD-CD3D-E4EC-89223F8AD102}"/>
              </a:ext>
            </a:extLst>
          </p:cNvPr>
          <p:cNvGrpSpPr/>
          <p:nvPr/>
        </p:nvGrpSpPr>
        <p:grpSpPr>
          <a:xfrm>
            <a:off x="13563600" y="-1485900"/>
            <a:ext cx="6168038" cy="4114800"/>
            <a:chOff x="0" y="0"/>
            <a:chExt cx="10275866" cy="685057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B828BCB-D67B-9902-A661-5BA08F99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C4B8602-35E2-AC5A-3DA6-95D8C539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13775" y="857250"/>
            <a:ext cx="1294272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D5E6C"/>
                </a:solidFill>
                <a:latin typeface="HK Grotesk Bold"/>
              </a:rPr>
              <a:t>Conflict Resolving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B49873A-BDCD-CD3D-E4EC-89223F8AD102}"/>
              </a:ext>
            </a:extLst>
          </p:cNvPr>
          <p:cNvGrpSpPr/>
          <p:nvPr/>
        </p:nvGrpSpPr>
        <p:grpSpPr>
          <a:xfrm>
            <a:off x="-2362200" y="-800100"/>
            <a:ext cx="22162928" cy="13639800"/>
            <a:chOff x="-26647264" y="0"/>
            <a:chExt cx="36923131" cy="22708397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9B828BCB-D67B-9902-A661-5BA08F99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C4B8602-35E2-AC5A-3DA6-95D8C539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-26647264" y="15857819"/>
              <a:ext cx="6850578" cy="6850578"/>
            </a:xfrm>
            <a:prstGeom prst="rect">
              <a:avLst/>
            </a:prstGeom>
          </p:spPr>
        </p:pic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AA31F386-36DA-2055-35DE-F99691C50285}"/>
              </a:ext>
            </a:extLst>
          </p:cNvPr>
          <p:cNvSpPr txBox="1"/>
          <p:nvPr/>
        </p:nvSpPr>
        <p:spPr>
          <a:xfrm>
            <a:off x="728062" y="3543300"/>
            <a:ext cx="13431899" cy="487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Kalau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kita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menggunakan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git, conflict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dapat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terjadi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jika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ada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baris code yang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sama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, yang di edit oleh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dua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commit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berbeda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jika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conflict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terjadi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,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maka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harus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di resolve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terlebih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dahulu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agar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perubahan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dapat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diupdate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ke</a:t>
            </a:r>
            <a:r>
              <a:rPr lang="en-US" sz="4800" dirty="0">
                <a:solidFill>
                  <a:srgbClr val="FFFFFF"/>
                </a:solidFill>
                <a:latin typeface="HK Grotesk Bold"/>
              </a:rPr>
              <a:t> repository.</a:t>
            </a:r>
          </a:p>
        </p:txBody>
      </p:sp>
    </p:spTree>
    <p:extLst>
      <p:ext uri="{BB962C8B-B14F-4D97-AF65-F5344CB8AC3E}">
        <p14:creationId xmlns:p14="http://schemas.microsoft.com/office/powerpoint/2010/main" val="129247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99126" y="2112010"/>
            <a:ext cx="5223321" cy="6062980"/>
            <a:chOff x="0" y="0"/>
            <a:chExt cx="6964428" cy="808397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848" t="13440" r="22848"/>
            <a:stretch>
              <a:fillRect/>
            </a:stretch>
          </p:blipFill>
          <p:spPr>
            <a:xfrm rot="5400000">
              <a:off x="486207" y="1605753"/>
              <a:ext cx="7209994" cy="5746447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977741" cy="7209994"/>
            </a:xfrm>
            <a:prstGeom prst="rect">
              <a:avLst/>
            </a:prstGeom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039600" y="2476500"/>
            <a:ext cx="3985405" cy="53138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3838" y="8399862"/>
            <a:ext cx="604231" cy="6042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83838" y="7570759"/>
            <a:ext cx="604231" cy="60423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28700"/>
            <a:ext cx="1010562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HK Grotesk Bold"/>
              </a:rPr>
              <a:t>About 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985595" y="1028700"/>
            <a:ext cx="127370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HK Grotesk Medium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132693"/>
            <a:ext cx="7960162" cy="2135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1"/>
              </a:lnSpc>
            </a:pPr>
            <a:r>
              <a:rPr lang="en-US" sz="4335" dirty="0">
                <a:solidFill>
                  <a:srgbClr val="FFFFFF"/>
                </a:solidFill>
                <a:latin typeface="HK Grotesk Bold"/>
              </a:rPr>
              <a:t>Rizqy Eka Putra a.k.a. Rep </a:t>
            </a:r>
          </a:p>
          <a:p>
            <a:pPr>
              <a:lnSpc>
                <a:spcPts val="7066"/>
              </a:lnSpc>
            </a:pPr>
            <a:r>
              <a:rPr lang="en-US" sz="4335" dirty="0">
                <a:solidFill>
                  <a:srgbClr val="FFFFFF"/>
                </a:solidFill>
                <a:latin typeface="HK Grotesk Bold"/>
              </a:rPr>
              <a:t>Currently working as </a:t>
            </a:r>
          </a:p>
          <a:p>
            <a:pPr>
              <a:lnSpc>
                <a:spcPts val="7066"/>
              </a:lnSpc>
            </a:pPr>
            <a:r>
              <a:rPr lang="en-US" sz="4335" dirty="0">
                <a:solidFill>
                  <a:srgbClr val="FFFFFF"/>
                </a:solidFill>
                <a:latin typeface="HK Grotesk Bold"/>
              </a:rPr>
              <a:t>Software Engineer at </a:t>
            </a:r>
            <a:r>
              <a:rPr lang="en-US" sz="4335" dirty="0" err="1">
                <a:solidFill>
                  <a:srgbClr val="FFFFFF"/>
                </a:solidFill>
                <a:latin typeface="HK Grotesk Bold"/>
              </a:rPr>
              <a:t>Pandatech</a:t>
            </a:r>
            <a:r>
              <a:rPr lang="en-US" sz="4335" dirty="0">
                <a:solidFill>
                  <a:srgbClr val="FFFFFF"/>
                </a:solidFill>
                <a:latin typeface="HK Grotesk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0" y="7622965"/>
            <a:ext cx="1187513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rizqyep</a:t>
            </a:r>
            <a:endParaRPr lang="en-US" sz="240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41486" y="8475282"/>
            <a:ext cx="3397313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K Grotesk Bold"/>
              </a:rPr>
              <a:t>linkedin.com/in/</a:t>
            </a:r>
            <a:r>
              <a:rPr lang="en-US" sz="2400" dirty="0" err="1">
                <a:solidFill>
                  <a:srgbClr val="FFFFFF"/>
                </a:solidFill>
                <a:latin typeface="HK Grotesk Bold"/>
              </a:rPr>
              <a:t>rizqyep</a:t>
            </a:r>
            <a:endParaRPr lang="en-US" sz="2400" dirty="0">
              <a:solidFill>
                <a:srgbClr val="FFFFFF"/>
              </a:solidFill>
              <a:latin typeface="HK Grotesk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75678" y="876300"/>
            <a:ext cx="4254023" cy="41148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91735" y="6236361"/>
            <a:ext cx="8621911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8400" dirty="0">
                <a:solidFill>
                  <a:srgbClr val="FF5968"/>
                </a:solidFill>
                <a:latin typeface="HK Grotesk Medium"/>
              </a:rPr>
              <a:t>Chapter 5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FFFFFF"/>
                </a:solidFill>
                <a:latin typeface="HK Grotesk Medium"/>
              </a:rPr>
              <a:t>Tahap</a:t>
            </a:r>
            <a:r>
              <a:rPr lang="en-US" sz="64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6400" dirty="0" err="1">
                <a:solidFill>
                  <a:srgbClr val="FFFFFF"/>
                </a:solidFill>
                <a:latin typeface="HK Grotesk Medium"/>
              </a:rPr>
              <a:t>Selanjutnya</a:t>
            </a:r>
            <a:endParaRPr lang="en-US" sz="6400" dirty="0">
              <a:solidFill>
                <a:srgbClr val="FFFFFF"/>
              </a:solidFill>
              <a:latin typeface="HK Grotesk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98137" y="2593278"/>
            <a:ext cx="12453180" cy="5748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Git punya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banyak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kegunaan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yang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hanya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bisa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dipelajari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dengan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latihan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mengalami</a:t>
            </a:r>
            <a:r>
              <a:rPr lang="en-US" sz="3600" dirty="0">
                <a:solidFill>
                  <a:srgbClr val="FC616F"/>
                </a:solidFill>
                <a:latin typeface="HK Grotesk Bold" panose="020B0604020202020204" charset="0"/>
              </a:rPr>
              <a:t> real-case scenario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cara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agar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terbiasa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menggunakan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Versioning Control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seperti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Git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adalah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: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HK Grotesk Bold" panose="020B0604020202020204" charset="0"/>
            </a:endParaRP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Selalu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terapkan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>
                <a:solidFill>
                  <a:srgbClr val="FF5968"/>
                </a:solidFill>
                <a:latin typeface="HK Grotesk Bold" panose="020B0604020202020204" charset="0"/>
              </a:rPr>
              <a:t>branching  dan Pull Request 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di project yang kalian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kerjakan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Kontribusi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ke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>
                <a:solidFill>
                  <a:srgbClr val="FD5E6C"/>
                </a:solidFill>
                <a:latin typeface="HK Grotesk Bold" panose="020B0604020202020204" charset="0"/>
              </a:rPr>
              <a:t>project open source.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Eksplorasi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lagi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,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lagi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 dan </a:t>
            </a:r>
            <a:r>
              <a:rPr lang="en-US" sz="3600" dirty="0" err="1">
                <a:solidFill>
                  <a:srgbClr val="FFFFFF"/>
                </a:solidFill>
                <a:latin typeface="HK Grotesk Bold" panose="020B0604020202020204" charset="0"/>
              </a:rPr>
              <a:t>lagi</a:t>
            </a:r>
            <a:r>
              <a:rPr lang="en-US" sz="3600" dirty="0">
                <a:solidFill>
                  <a:srgbClr val="FFFFFF"/>
                </a:solidFill>
                <a:latin typeface="HK Grotesk Bold" panose="020B0604020202020204" charset="0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659953"/>
            <a:ext cx="4109587" cy="54595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4754"/>
            <a:ext cx="12453180" cy="828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Selain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Git, GitHub juga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sekarang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punya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banyak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banget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kegunaan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, salah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satunya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D5E6C"/>
                </a:solidFill>
                <a:latin typeface="HK Grotesk Bold"/>
              </a:rPr>
              <a:t>Github</a:t>
            </a:r>
            <a:r>
              <a:rPr lang="en-US" sz="3600" dirty="0">
                <a:solidFill>
                  <a:srgbClr val="FD5E6C"/>
                </a:solidFill>
                <a:latin typeface="HK Grotesk Bold"/>
              </a:rPr>
              <a:t> Actions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, yang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memungkinkan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kalian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nerapin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CI/CD Pipeline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ke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repository kalian !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Ini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bakalan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sangat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membantu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biar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kalian ga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perlu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berulang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" 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ngelakuin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>
                <a:solidFill>
                  <a:srgbClr val="FC616F"/>
                </a:solidFill>
                <a:latin typeface="HK Grotesk Bold"/>
              </a:rPr>
              <a:t>cycle git push - fetch - pull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melakukan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deployment. 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HK Grotesk Bold"/>
              </a:rPr>
              <a:t>Kalian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bisa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eksplor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video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berikut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untuk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liat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penggunaan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Github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Actions : 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68BBE4"/>
                </a:solidFill>
                <a:latin typeface="HK Grotesk Bold"/>
              </a:rPr>
              <a:t>https://www.youtube.com/watch?v=R8_veQiYBjI&amp;t=338s</a:t>
            </a:r>
          </a:p>
        </p:txBody>
      </p:sp>
      <p:grpSp>
        <p:nvGrpSpPr>
          <p:cNvPr id="3" name="Group 3"/>
          <p:cNvGrpSpPr/>
          <p:nvPr/>
        </p:nvGrpSpPr>
        <p:grpSpPr>
          <a:xfrm rot="-2254307">
            <a:off x="13710119" y="-2198078"/>
            <a:ext cx="7840802" cy="8521556"/>
            <a:chOff x="0" y="0"/>
            <a:chExt cx="10454402" cy="1136207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200118" y="0"/>
              <a:ext cx="5346993" cy="1066731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966934"/>
              <a:ext cx="4639821" cy="539514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639821" y="2427578"/>
              <a:ext cx="5814581" cy="5603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2585749"/>
            <a:ext cx="12453180" cy="3825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FFFFFF"/>
                </a:solidFill>
                <a:latin typeface="HK Grotesk Bold"/>
              </a:rPr>
              <a:t>Pre-Commit Hooks Guide : </a:t>
            </a:r>
            <a:r>
              <a:rPr lang="en-US" sz="3600" b="0" i="0" u="sng" dirty="0">
                <a:solidFill>
                  <a:srgbClr val="1967D2"/>
                </a:solidFill>
                <a:effectLst/>
                <a:latin typeface="Roboto" panose="020B0604020202020204" pitchFamily="2" charset="0"/>
                <a:hlinkClick r:id="rId2"/>
              </a:rPr>
              <a:t>https://typicode.github.io/husky/#/</a:t>
            </a:r>
            <a:endParaRPr lang="en-US" sz="36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FFFFFF"/>
                </a:solidFill>
                <a:latin typeface="HK Grotesk Bold"/>
              </a:rPr>
              <a:t>Penerapan</a:t>
            </a:r>
            <a:r>
              <a:rPr lang="en-US" sz="3600" dirty="0">
                <a:solidFill>
                  <a:srgbClr val="FFFFFF"/>
                </a:solidFill>
                <a:latin typeface="HK Grotesk Bold"/>
              </a:rPr>
              <a:t> Conventional Commit Message : </a:t>
            </a:r>
          </a:p>
          <a:p>
            <a:pPr>
              <a:lnSpc>
                <a:spcPts val="5040"/>
              </a:lnSpc>
            </a:pPr>
            <a:r>
              <a:rPr lang="en-US" sz="3600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https://www.conventionalcommits.org/en/v1.0.0/</a:t>
            </a:r>
            <a:endParaRPr lang="en-US" sz="3600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-2254307">
            <a:off x="13710119" y="-2198078"/>
            <a:ext cx="7840802" cy="8521556"/>
            <a:chOff x="0" y="0"/>
            <a:chExt cx="10454402" cy="1136207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200118" y="0"/>
              <a:ext cx="5346993" cy="1066731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966934"/>
              <a:ext cx="4639821" cy="539514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639821" y="2427578"/>
              <a:ext cx="5814581" cy="560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237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57763" y="-976625"/>
            <a:ext cx="18288000" cy="11263625"/>
          </a:xfrm>
          <a:prstGeom prst="rect">
            <a:avLst/>
          </a:prstGeom>
          <a:solidFill>
            <a:srgbClr val="19182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407958" y="5278288"/>
            <a:ext cx="10956558" cy="500871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239374" y="1866900"/>
            <a:ext cx="11293726" cy="1323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2"/>
              </a:lnSpc>
              <a:spcBef>
                <a:spcPct val="0"/>
              </a:spcBef>
            </a:pPr>
            <a:r>
              <a:rPr lang="en-US" sz="8660" dirty="0">
                <a:solidFill>
                  <a:srgbClr val="FFFFFF"/>
                </a:solidFill>
                <a:latin typeface="HK Grotesk Medium"/>
              </a:rPr>
              <a:t>Thank You Everyone!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97268" y="4315859"/>
            <a:ext cx="8160680" cy="23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FC616F"/>
                </a:solidFill>
                <a:latin typeface="HK Grotesk Bold"/>
              </a:rPr>
              <a:t>Chapter 1</a:t>
            </a:r>
          </a:p>
          <a:p>
            <a:pPr algn="ctr">
              <a:lnSpc>
                <a:spcPts val="9349"/>
              </a:lnSpc>
            </a:pPr>
            <a:r>
              <a:rPr lang="en-US" sz="8499">
                <a:solidFill>
                  <a:srgbClr val="FFFFFF"/>
                </a:solidFill>
                <a:latin typeface="HK Grotesk Bold"/>
              </a:rPr>
              <a:t>Git dan Github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HK Grotesk Medium"/>
              </a:rPr>
              <a:t>03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349205"/>
            <a:ext cx="5437040" cy="5909095"/>
            <a:chOff x="0" y="0"/>
            <a:chExt cx="7249387" cy="787879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525626" y="0"/>
              <a:ext cx="3707761" cy="739702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4137646"/>
              <a:ext cx="3217387" cy="374114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217387" y="1683353"/>
              <a:ext cx="4032000" cy="388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9182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5921" y="2657937"/>
            <a:ext cx="865883" cy="8824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5921" y="4577840"/>
            <a:ext cx="865883" cy="8824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5921" y="6315131"/>
            <a:ext cx="865883" cy="8824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3516" y="2052515"/>
            <a:ext cx="6727581" cy="67275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985595" y="1019175"/>
            <a:ext cx="1273705" cy="390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2498" y="3642751"/>
            <a:ext cx="4389615" cy="335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FFFFFF"/>
                </a:solidFill>
                <a:latin typeface="HK Grotesk Bold"/>
              </a:rPr>
              <a:t>Apa itu Git?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28839" y="2792129"/>
            <a:ext cx="8412480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E8EAE8"/>
                </a:solidFill>
                <a:latin typeface="HK Grotesk Medium"/>
              </a:rPr>
              <a:t>Open source distributed version control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28839" y="4431044"/>
            <a:ext cx="9415939" cy="113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E8EAE8"/>
                </a:solidFill>
                <a:latin typeface="HK Grotesk Medium"/>
              </a:rPr>
              <a:t>Alat yang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bisa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memudahkan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developer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berkolaborasi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dalam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membangun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software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28839" y="6168335"/>
            <a:ext cx="8917186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E8EAE8"/>
                </a:solidFill>
                <a:latin typeface="HK Grotesk Medium"/>
              </a:rPr>
              <a:t>Software yang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ngumpulin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snapshot dan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nge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-track </a:t>
            </a:r>
          </a:p>
          <a:p>
            <a:pPr>
              <a:lnSpc>
                <a:spcPts val="4480"/>
              </a:lnSpc>
            </a:pP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perubahan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 pada </a:t>
            </a:r>
            <a:r>
              <a:rPr lang="en-US" sz="3200" dirty="0" err="1">
                <a:solidFill>
                  <a:srgbClr val="E8EAE8"/>
                </a:solidFill>
                <a:latin typeface="HK Grotesk Medium"/>
              </a:rPr>
              <a:t>kode</a:t>
            </a:r>
            <a:r>
              <a:rPr lang="en-US" sz="3200" dirty="0">
                <a:solidFill>
                  <a:srgbClr val="E8EAE8"/>
                </a:solidFill>
                <a:latin typeface="HK Grotesk Medium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8307" y="2999423"/>
            <a:ext cx="12031386" cy="420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Open Sans Extra Bold"/>
              </a:rPr>
              <a:t>Jadi,  sebenarnya Git cuma sebuah tools yang bakal nge-track dan nyimpan perubahan pada suatu file yang ada di komputer lokal, dengan cara ngumpulin snapshots 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50239" y="1028700"/>
            <a:ext cx="8587521" cy="84157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09756" y="4516147"/>
            <a:ext cx="12068488" cy="1330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7"/>
              </a:lnSpc>
            </a:pPr>
            <a:r>
              <a:rPr lang="en-US" sz="9288">
                <a:solidFill>
                  <a:srgbClr val="FFFFFF"/>
                </a:solidFill>
                <a:latin typeface="HK Grotesk Bold"/>
              </a:rPr>
              <a:t>GITHUB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91824"/>
          </a:solidFill>
        </p:spPr>
      </p:sp>
      <p:sp>
        <p:nvSpPr>
          <p:cNvPr id="3" name="TextBox 3"/>
          <p:cNvSpPr txBox="1"/>
          <p:nvPr/>
        </p:nvSpPr>
        <p:spPr>
          <a:xfrm>
            <a:off x="1293617" y="4309397"/>
            <a:ext cx="15700765" cy="1668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3"/>
              </a:lnSpc>
              <a:spcBef>
                <a:spcPct val="0"/>
              </a:spcBef>
            </a:pPr>
            <a:r>
              <a:rPr lang="en-US" sz="5494">
                <a:solidFill>
                  <a:srgbClr val="FFFFFF"/>
                </a:solidFill>
                <a:latin typeface="HK Grotesk Medium"/>
              </a:rPr>
              <a:t>"GitHub is a web-based version-control and collaboration platform for software developers."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2526" y="2189459"/>
            <a:ext cx="6694854" cy="5908082"/>
            <a:chOff x="0" y="0"/>
            <a:chExt cx="8926471" cy="78774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69144" y="1999390"/>
              <a:ext cx="7757327" cy="387866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841047" cy="787744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8532078" y="2940501"/>
            <a:ext cx="8872061" cy="526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2"/>
              </a:lnSpc>
              <a:spcBef>
                <a:spcPct val="0"/>
              </a:spcBef>
            </a:pPr>
            <a:r>
              <a:rPr lang="en-US" sz="8660">
                <a:solidFill>
                  <a:srgbClr val="FD5E6C"/>
                </a:solidFill>
                <a:latin typeface="HK Grotesk Medium"/>
              </a:rPr>
              <a:t>Chapter 2</a:t>
            </a:r>
          </a:p>
          <a:p>
            <a:pPr algn="ctr">
              <a:lnSpc>
                <a:spcPts val="10392"/>
              </a:lnSpc>
              <a:spcBef>
                <a:spcPct val="0"/>
              </a:spcBef>
            </a:pPr>
            <a:r>
              <a:rPr lang="en-US" sz="8660">
                <a:solidFill>
                  <a:srgbClr val="FFFFFF"/>
                </a:solidFill>
                <a:latin typeface="HK Grotesk Medium"/>
              </a:rPr>
              <a:t>Perintah Dasar Git</a:t>
            </a:r>
          </a:p>
          <a:p>
            <a:pPr algn="ctr">
              <a:lnSpc>
                <a:spcPts val="10392"/>
              </a:lnSpc>
              <a:spcBef>
                <a:spcPct val="0"/>
              </a:spcBef>
            </a:pPr>
            <a:r>
              <a:rPr lang="en-US" sz="8660">
                <a:solidFill>
                  <a:srgbClr val="FFFFFF"/>
                </a:solidFill>
                <a:latin typeface="HK Grotesk Medium"/>
              </a:rPr>
              <a:t> dan </a:t>
            </a:r>
          </a:p>
          <a:p>
            <a:pPr algn="ctr">
              <a:lnSpc>
                <a:spcPts val="10392"/>
              </a:lnSpc>
              <a:spcBef>
                <a:spcPct val="0"/>
              </a:spcBef>
            </a:pPr>
            <a:r>
              <a:rPr lang="en-US" sz="8660">
                <a:solidFill>
                  <a:srgbClr val="FFFFFF"/>
                </a:solidFill>
                <a:latin typeface="HK Grotesk Medium"/>
              </a:rPr>
              <a:t>Hands-on!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8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6679" y="3945752"/>
            <a:ext cx="16659825" cy="92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git clone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3814" y="5254839"/>
            <a:ext cx="4855417" cy="92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git add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3340" y="9182100"/>
            <a:ext cx="4855417" cy="92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git pull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339" y="6563926"/>
            <a:ext cx="5394377" cy="92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git commit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3340" y="7873013"/>
            <a:ext cx="5394377" cy="92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git push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7667" y="571500"/>
            <a:ext cx="978312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FD5E6C"/>
                </a:solidFill>
                <a:latin typeface="HK Grotesk Bold"/>
              </a:rPr>
              <a:t>Perintah</a:t>
            </a:r>
            <a:r>
              <a:rPr lang="en-US" sz="9000" dirty="0">
                <a:solidFill>
                  <a:srgbClr val="FD5E6C"/>
                </a:solidFill>
                <a:latin typeface="HK Grotesk Bold"/>
              </a:rPr>
              <a:t> Utama Git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8A6C800-197B-94F2-B0A8-2747D6F9622D}"/>
              </a:ext>
            </a:extLst>
          </p:cNvPr>
          <p:cNvSpPr txBox="1"/>
          <p:nvPr/>
        </p:nvSpPr>
        <p:spPr>
          <a:xfrm>
            <a:off x="677629" y="2636665"/>
            <a:ext cx="16659825" cy="92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4800" dirty="0">
                <a:solidFill>
                  <a:srgbClr val="FFFFFF"/>
                </a:solidFill>
                <a:latin typeface="HK Grotesk Bold"/>
              </a:rPr>
              <a:t>git </a:t>
            </a:r>
            <a:r>
              <a:rPr lang="en-US" sz="4800" dirty="0" err="1">
                <a:solidFill>
                  <a:srgbClr val="FFFFFF"/>
                </a:solidFill>
                <a:latin typeface="HK Grotesk Bold"/>
              </a:rPr>
              <a:t>init</a:t>
            </a:r>
            <a:endParaRPr lang="en-US" sz="4800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939DC8D7-53BE-3794-FCAC-D95D6FB422D2}"/>
              </a:ext>
            </a:extLst>
          </p:cNvPr>
          <p:cNvGrpSpPr/>
          <p:nvPr/>
        </p:nvGrpSpPr>
        <p:grpSpPr>
          <a:xfrm>
            <a:off x="13716000" y="8648700"/>
            <a:ext cx="6168038" cy="4114800"/>
            <a:chOff x="0" y="0"/>
            <a:chExt cx="10275866" cy="6850578"/>
          </a:xfrm>
        </p:grpSpPr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EEC32840-9BCC-C23B-E499-99F5E70A2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3425289" y="0"/>
              <a:ext cx="6850578" cy="6850578"/>
            </a:xfrm>
            <a:prstGeom prst="rect">
              <a:avLst/>
            </a:prstGeom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D07AE34A-294B-E6DE-1596-0F6796828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850578" cy="6850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524</Words>
  <Application>Microsoft Office PowerPoint</Application>
  <PresentationFormat>Custom</PresentationFormat>
  <Paragraphs>81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HK Grotesk Medium</vt:lpstr>
      <vt:lpstr>Arial</vt:lpstr>
      <vt:lpstr>Roboto</vt:lpstr>
      <vt:lpstr>HK Grotesk Bold</vt:lpstr>
      <vt:lpstr>Open Sans Extra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Basics</dc:title>
  <cp:lastModifiedBy>Rizqy Eka Rizqy</cp:lastModifiedBy>
  <cp:revision>7</cp:revision>
  <dcterms:created xsi:type="dcterms:W3CDTF">2006-08-16T00:00:00Z</dcterms:created>
  <dcterms:modified xsi:type="dcterms:W3CDTF">2022-06-21T13:31:14Z</dcterms:modified>
  <dc:identifier>DAFEJX2KXGo</dc:identifier>
</cp:coreProperties>
</file>